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8" r:id="rId1"/>
  </p:sldMasterIdLst>
  <p:notesMasterIdLst>
    <p:notesMasterId r:id="rId25"/>
  </p:notesMasterIdLst>
  <p:sldIdLst>
    <p:sldId id="281" r:id="rId2"/>
    <p:sldId id="258" r:id="rId3"/>
    <p:sldId id="257" r:id="rId4"/>
    <p:sldId id="259" r:id="rId5"/>
    <p:sldId id="260" r:id="rId6"/>
    <p:sldId id="276" r:id="rId7"/>
    <p:sldId id="261" r:id="rId8"/>
    <p:sldId id="262" r:id="rId9"/>
    <p:sldId id="264" r:id="rId10"/>
    <p:sldId id="279" r:id="rId11"/>
    <p:sldId id="265" r:id="rId12"/>
    <p:sldId id="280" r:id="rId13"/>
    <p:sldId id="267" r:id="rId14"/>
    <p:sldId id="268" r:id="rId15"/>
    <p:sldId id="277" r:id="rId16"/>
    <p:sldId id="278" r:id="rId17"/>
    <p:sldId id="275" r:id="rId18"/>
    <p:sldId id="266" r:id="rId19"/>
    <p:sldId id="269" r:id="rId20"/>
    <p:sldId id="270" r:id="rId21"/>
    <p:sldId id="271" r:id="rId22"/>
    <p:sldId id="274" r:id="rId23"/>
    <p:sldId id="282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46" autoAdjust="0"/>
    <p:restoredTop sz="94660"/>
  </p:normalViewPr>
  <p:slideViewPr>
    <p:cSldViewPr>
      <p:cViewPr>
        <p:scale>
          <a:sx n="70" d="100"/>
          <a:sy n="70" d="100"/>
        </p:scale>
        <p:origin x="-1248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1.png>
</file>

<file path=ppt/media/image230.png>
</file>

<file path=ppt/media/media1.wmv>
</file>

<file path=ppt/media/media2.wmv>
</file>

<file path=ppt/media/media3.wmv>
</file>

<file path=ppt/media/media4.wmv>
</file>

<file path=ppt/media/media5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586B73-A3A4-46BB-8E56-698F6EBB25F0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AC968-F510-4F3A-9CDD-60298603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30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BAC968-F510-4F3A-9CDD-602986032F8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21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007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853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93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4688" y="971550"/>
            <a:ext cx="600075" cy="1970088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eaLnBrk="1" hangingPunct="1">
              <a:defRPr/>
            </a:pPr>
            <a:r>
              <a:rPr lang="en-US" dirty="0" smtClean="0"/>
              <a:t>“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99288" y="2613025"/>
            <a:ext cx="601662" cy="1970088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eaLnBrk="1" hangingPunct="1">
              <a:defRPr/>
            </a:pP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rtlCol="0">
            <a:normAutofit/>
          </a:bodyPr>
          <a:lstStyle>
            <a:lvl1pPr>
              <a:defRPr lang="en-US" sz="1400" cap="small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387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647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74688" y="971550"/>
            <a:ext cx="600075" cy="1970088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eaLnBrk="1" hangingPunct="1">
              <a:defRPr/>
            </a:pPr>
            <a:r>
              <a:rPr lang="en-US" dirty="0" smtClean="0"/>
              <a:t>“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2463" y="3316288"/>
            <a:ext cx="601662" cy="1970087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lvl="0"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eaLnBrk="1" hangingPunct="1">
              <a:defRPr/>
            </a:pP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3276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1409" y="4953001"/>
            <a:ext cx="6001049" cy="1074057"/>
          </a:xfrm>
        </p:spPr>
        <p:txBody>
          <a:bodyPr>
            <a:normAutofit/>
          </a:bodyPr>
          <a:lstStyle>
            <a:lvl1pPr marL="0" indent="0">
              <a:buNone/>
              <a:defRPr lang="en-US" sz="1800" b="0" i="0" kern="12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59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/>
          </p:nvPr>
        </p:nvSpPr>
        <p:spPr>
          <a:xfrm>
            <a:off x="866441" y="3848611"/>
            <a:ext cx="6620968" cy="588517"/>
          </a:xfrm>
        </p:spPr>
        <p:txBody>
          <a:bodyPr anchor="b">
            <a:normAutofit/>
          </a:bodyPr>
          <a:lstStyle>
            <a:lvl1pPr marL="0" indent="0" algn="l" defTabSz="457200" rtl="0" eaLnBrk="1" latinLnBrk="0" hangingPunct="1">
              <a:buNone/>
              <a:defRPr lang="en-US" sz="3600" b="0" i="0" kern="1200" cap="none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5517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2795588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222875" y="2133600"/>
            <a:ext cx="0" cy="396716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393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/>
        </p:nvCxnSpPr>
        <p:spPr>
          <a:xfrm>
            <a:off x="2795588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222875" y="2133600"/>
            <a:ext cx="0" cy="396716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30" name="Picture Placeholder 2"/>
          <p:cNvSpPr>
            <a:spLocks noGrp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31" name="Picture Placeholder 2"/>
          <p:cNvSpPr>
            <a:spLocks noGrp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883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1549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430214"/>
            <a:ext cx="5568812" cy="5826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58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411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050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7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58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08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78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946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68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745413" y="0"/>
            <a:ext cx="685800" cy="11001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042" name="Title Placeholder 1"/>
          <p:cNvSpPr>
            <a:spLocks noGrp="1"/>
          </p:cNvSpPr>
          <p:nvPr>
            <p:ph type="title"/>
          </p:nvPr>
        </p:nvSpPr>
        <p:spPr bwMode="auto">
          <a:xfrm>
            <a:off x="484188" y="452438"/>
            <a:ext cx="7056437" cy="140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smtClean="0"/>
          </a:p>
        </p:txBody>
      </p:sp>
      <p:sp>
        <p:nvSpPr>
          <p:cNvPr id="104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27088" y="2052638"/>
            <a:ext cx="6711950" cy="419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588" y="1828800"/>
            <a:ext cx="990600" cy="22860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 eaLnBrk="1" hangingPunct="1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BE576F0-855E-451C-97ED-F1DDC7144303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18" y="3263107"/>
            <a:ext cx="3859213" cy="228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050" y="295275"/>
            <a:ext cx="628650" cy="7683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2800">
                <a:solidFill>
                  <a:srgbClr val="FFFFFF"/>
                </a:solidFill>
              </a:defRPr>
            </a:lvl1pPr>
          </a:lstStyle>
          <a:p>
            <a:fld id="{146DC199-1DC1-49FB-B8AF-30B0233E5D7D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06" r:id="rId18"/>
    <p:sldLayoutId id="2147483807" r:id="rId19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Century Gothic" pitchFamily="34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Century Gothic" pitchFamily="34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Century Gothic" pitchFamily="34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Century Gothic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ts val="600"/>
        </a:spcAft>
        <a:buClr>
          <a:srgbClr val="8AD0D6"/>
        </a:buClr>
        <a:buSzPct val="80000"/>
        <a:buFont typeface="Wingdings 3" pitchFamily="18" charset="2"/>
        <a:buChar char=""/>
        <a:defRPr sz="200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ts val="600"/>
        </a:spcAft>
        <a:buClr>
          <a:srgbClr val="8AD0D6"/>
        </a:buClr>
        <a:buSzPct val="80000"/>
        <a:buFont typeface="Wingdings 3" pitchFamily="18" charset="2"/>
        <a:buChar char=""/>
        <a:defRPr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ts val="600"/>
        </a:spcAft>
        <a:buClr>
          <a:srgbClr val="8AD0D6"/>
        </a:buClr>
        <a:buSzPct val="80000"/>
        <a:buFont typeface="Wingdings 3" pitchFamily="18" charset="2"/>
        <a:buChar char=""/>
        <a:defRPr sz="160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ts val="600"/>
        </a:spcAft>
        <a:buClr>
          <a:srgbClr val="8AD0D6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ts val="600"/>
        </a:spcAft>
        <a:buClr>
          <a:srgbClr val="8AD0D6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2.wm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video" Target="../media/media3.wmv"/><Relationship Id="rId5" Type="http://schemas.microsoft.com/office/2007/relationships/media" Target="../media/media3.wmv"/><Relationship Id="rId4" Type="http://schemas.openxmlformats.org/officeDocument/2006/relationships/video" Target="../media/media2.wmv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5" Type="http://schemas.openxmlformats.org/officeDocument/2006/relationships/slideLayout" Target="../slideLayouts/slideLayout2.xml"/><Relationship Id="rId4" Type="http://schemas.microsoft.com/office/2007/relationships/media" Target="../media/media5.wmv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81000" y="1371600"/>
            <a:ext cx="8305800" cy="1828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/>
              <a:t>Mario’s Vision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2286000" y="373380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dirty="0" err="1"/>
              <a:t>Shiuli</a:t>
            </a:r>
            <a:r>
              <a:rPr lang="en-US" sz="2400" dirty="0"/>
              <a:t> Das</a:t>
            </a:r>
          </a:p>
          <a:p>
            <a:pPr algn="ctr"/>
            <a:r>
              <a:rPr lang="en-US" sz="2400" dirty="0" err="1"/>
              <a:t>Sayan</a:t>
            </a:r>
            <a:r>
              <a:rPr lang="en-US" sz="2400" dirty="0"/>
              <a:t> </a:t>
            </a:r>
            <a:r>
              <a:rPr lang="en-US" sz="2400" dirty="0" err="1"/>
              <a:t>Mandal</a:t>
            </a:r>
            <a:endParaRPr lang="en-US" sz="2400" dirty="0"/>
          </a:p>
          <a:p>
            <a:pPr algn="ctr"/>
            <a:r>
              <a:rPr lang="en-US" sz="2400" dirty="0" err="1"/>
              <a:t>Debanjan</a:t>
            </a:r>
            <a:r>
              <a:rPr lang="en-US" sz="2400" dirty="0"/>
              <a:t> Nandi</a:t>
            </a:r>
          </a:p>
        </p:txBody>
      </p:sp>
    </p:spTree>
    <p:extLst>
      <p:ext uri="{BB962C8B-B14F-4D97-AF65-F5344CB8AC3E}">
        <p14:creationId xmlns:p14="http://schemas.microsoft.com/office/powerpoint/2010/main" val="372640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/>
        </p:nvSpPr>
        <p:spPr bwMode="auto">
          <a:xfrm>
            <a:off x="457200" y="1905000"/>
            <a:ext cx="84582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rgbClr val="8AD0D6"/>
              </a:buClr>
              <a:buSzPct val="80000"/>
              <a:buFont typeface="Wingdings 3" pitchFamily="18" charset="2"/>
              <a:buChar char=""/>
              <a:defRPr sz="2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rgbClr val="8AD0D6"/>
              </a:buClr>
              <a:buSzPct val="80000"/>
              <a:buFont typeface="Wingdings 3" pitchFamily="18" charset="2"/>
              <a:buChar char=""/>
              <a:defRPr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rgbClr val="8AD0D6"/>
              </a:buClr>
              <a:buSzPct val="80000"/>
              <a:buFont typeface="Wingdings 3" pitchFamily="18" charset="2"/>
              <a:buChar char=""/>
              <a:defRPr sz="1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rgbClr val="8AD0D6"/>
              </a:buClr>
              <a:buSzPct val="80000"/>
              <a:buFont typeface="Wingdings 3" pitchFamily="18" charset="2"/>
              <a:buChar char=""/>
              <a:defRPr sz="1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ts val="600"/>
              </a:spcAft>
              <a:buClr>
                <a:srgbClr val="8AD0D6"/>
              </a:buClr>
              <a:buSzPct val="80000"/>
              <a:buFont typeface="Wingdings 3" pitchFamily="18" charset="2"/>
              <a:buChar char=""/>
              <a:defRPr sz="1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42" indent="-228604" algn="l" defTabSz="457207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49" indent="-228604" algn="l" defTabSz="457207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57" indent="-228604" algn="l" defTabSz="457207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64" indent="-228604" algn="l" defTabSz="457207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smtClean="0"/>
              <a:t>Each </a:t>
            </a:r>
            <a:r>
              <a:rPr lang="en-US" dirty="0"/>
              <a:t>pixel in frame is modelled as a </a:t>
            </a:r>
            <a:r>
              <a:rPr lang="en-US" dirty="0" smtClean="0"/>
              <a:t>Gaussian </a:t>
            </a:r>
            <a:r>
              <a:rPr lang="en-US" dirty="0"/>
              <a:t>Distribution.</a:t>
            </a:r>
          </a:p>
          <a:p>
            <a:r>
              <a:rPr lang="en-US" dirty="0"/>
              <a:t>Initial 50 frames are discarded until the webcam stabilizes.</a:t>
            </a:r>
          </a:p>
          <a:p>
            <a:r>
              <a:rPr lang="en-US" dirty="0"/>
              <a:t>Next 100 frames considered as sample background model</a:t>
            </a:r>
          </a:p>
          <a:p>
            <a:r>
              <a:rPr lang="en-US" dirty="0"/>
              <a:t>Each frame is converted from RGB to YIQ space to discard effect of shadows.</a:t>
            </a:r>
          </a:p>
          <a:p>
            <a:r>
              <a:rPr lang="en-US" dirty="0"/>
              <a:t>Y component provides intensity. </a:t>
            </a:r>
          </a:p>
          <a:p>
            <a:r>
              <a:rPr lang="en-US" dirty="0"/>
              <a:t>I and Q components carry color information. Variance calculated using color components </a:t>
            </a:r>
            <a:r>
              <a:rPr lang="en-US" dirty="0" smtClean="0"/>
              <a:t>only.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58763" y="304800"/>
            <a:ext cx="7669212" cy="1400175"/>
          </a:xfrm>
          <a:prstGeom prst="rect">
            <a:avLst/>
          </a:prstGeom>
        </p:spPr>
        <p:txBody>
          <a:bodyPr/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Century Gothic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Century Gothic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Century Gothic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200">
                <a:solidFill>
                  <a:schemeClr val="tx2"/>
                </a:solidFill>
                <a:latin typeface="Century Gothic" pitchFamily="34" charset="0"/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 smtClean="0"/>
              <a:t>Task 1: Foreground Detection</a:t>
            </a:r>
            <a:endParaRPr lang="en-US" sz="4000" dirty="0"/>
          </a:p>
        </p:txBody>
      </p:sp>
      <p:sp>
        <p:nvSpPr>
          <p:cNvPr id="2" name="Rectangle 1"/>
          <p:cNvSpPr/>
          <p:nvPr/>
        </p:nvSpPr>
        <p:spPr>
          <a:xfrm>
            <a:off x="444690" y="1320225"/>
            <a:ext cx="50513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Background Registration</a:t>
            </a:r>
          </a:p>
        </p:txBody>
      </p:sp>
    </p:spTree>
    <p:extLst>
      <p:ext uri="{BB962C8B-B14F-4D97-AF65-F5344CB8AC3E}">
        <p14:creationId xmlns:p14="http://schemas.microsoft.com/office/powerpoint/2010/main" val="219742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1: Foreground detection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Variance calculation</a:t>
                </a:r>
              </a:p>
              <a:p>
                <a:pPr lvl="1"/>
                <a:r>
                  <a:rPr lang="en-US" sz="1600" dirty="0"/>
                  <a:t>IQ Vector: 		</a:t>
                </a:r>
                <a:r>
                  <a:rPr lang="en-US" sz="1600" dirty="0" smtClean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1600" i="1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1600" i="1">
                            <a:latin typeface="Cambria Math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1600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1600" i="1">
                                    <a:latin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US" sz="16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𝑄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1600" i="1">
                                    <a:latin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sz="1600" dirty="0"/>
              </a:p>
              <a:p>
                <a:pPr lvl="1"/>
                <a:r>
                  <a:rPr lang="en-US" sz="1600" dirty="0"/>
                  <a:t>Mean Vector: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16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supHide m:val="on"/>
                        <m:ctrlPr>
                          <a:rPr lang="en-US" sz="1600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en-US" sz="1600" i="1">
                                <a:latin typeface="Cambria Math"/>
                              </a:rPr>
                            </m:ctrlPr>
                          </m:sSubSup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  <m: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bSup>
                      </m:e>
                    </m:nary>
                  </m:oMath>
                </a14:m>
                <a:endParaRPr lang="en-US" sz="1600" dirty="0"/>
              </a:p>
              <a:p>
                <a:pPr lvl="1"/>
                <a:r>
                  <a:rPr lang="en-US" sz="1600" dirty="0"/>
                  <a:t>Covariance Matrix: 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160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16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supHide m:val="on"/>
                        <m:ctrlPr>
                          <a:rPr lang="en-US" sz="1600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d>
                          <m:dPr>
                            <m:ctrlPr>
                              <a:rPr lang="en-US" sz="1600" i="1">
                                <a:latin typeface="Cambria Math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1600" i="1">
                                    <a:latin typeface="Cambria Math"/>
                                  </a:rPr>
                                </m:ctrlPr>
                              </m:sSubSup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</m:sSub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− </m:t>
                            </m:r>
                            <m:sSub>
                              <m:sSubPr>
                                <m:ctrlPr>
                                  <a:rPr lang="en-US" sz="16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</m:e>
                        </m:d>
                        <m:sSup>
                          <m:sSupPr>
                            <m:ctrlPr>
                              <a:rPr lang="en-US" sz="1600" i="1">
                                <a:latin typeface="Cambria Math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1600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sz="1600" i="1">
                                        <a:latin typeface="Cambria Math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  <m:sup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p>
                                </m:sSub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 − </m:t>
                                </m:r>
                                <m:sSub>
                                  <m:sSubPr>
                                    <m:ctrlPr>
                                      <a:rPr lang="en-US" sz="16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e>
                    </m:nary>
                  </m:oMath>
                </a14:m>
                <a:endParaRPr lang="en-US" sz="1600" dirty="0"/>
              </a:p>
              <a:p>
                <a:pPr lvl="1"/>
                <a:r>
                  <a:rPr lang="en-US" sz="1600" dirty="0"/>
                  <a:t>For faster calculations, I and Q channels are considered to be independent.</a:t>
                </a:r>
              </a:p>
              <a:p>
                <a:r>
                  <a:rPr lang="en-US" dirty="0" smtClean="0"/>
                  <a:t>Subject </a:t>
                </a:r>
                <a:r>
                  <a:rPr lang="en-US" dirty="0"/>
                  <a:t>extraction</a:t>
                </a:r>
              </a:p>
              <a:p>
                <a:pPr lvl="1"/>
                <a:r>
                  <a:rPr lang="en-US" sz="1600" dirty="0"/>
                  <a:t>Multi-dimensional </a:t>
                </a:r>
                <a:r>
                  <a:rPr lang="en-US" sz="1600" dirty="0" err="1"/>
                  <a:t>Mahalanobis</a:t>
                </a:r>
                <a:r>
                  <a:rPr lang="en-US" sz="1600" dirty="0"/>
                  <a:t> Distance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begChr m:val="["/>
                        <m:endChr m:val="]"/>
                        <m:ctrlPr>
                          <a:rPr lang="en-US" sz="16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1600" i="1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{"/>
                        <m:endChr m:val=""/>
                        <m:ctrlPr>
                          <a:rPr lang="en-US" sz="1600" i="1">
                            <a:latin typeface="Cambria Math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600" i="1">
                                <a:latin typeface="Cambria Math"/>
                              </a:rPr>
                            </m:ctrlPr>
                          </m:eqArr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1,    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p>
                              <m:sSupPr>
                                <m:ctrlPr>
                                  <a:rPr lang="en-US" sz="1600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sz="16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600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𝐶</m:t>
                                        </m:r>
                                      </m:e>
                                      <m:sub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sub>
                                    </m:sSub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 −</m:t>
                                    </m:r>
                                    <m:sSub>
                                      <m:sSubPr>
                                        <m:ctrlPr>
                                          <a:rPr lang="en-US" sz="1600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𝑀</m:t>
                                        </m:r>
                                      </m:e>
                                      <m:sub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600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sSubSup>
                              <m:sSubSupPr>
                                <m:ctrlPr>
                                  <a:rPr lang="en-US" sz="1600" i="1">
                                    <a:latin typeface="Cambria Math"/>
                                  </a:rPr>
                                </m:ctrlPr>
                              </m:sSubSup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</m:sSub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1600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6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sSub>
                                  <m:sSubPr>
                                    <m:ctrlPr>
                                      <a:rPr lang="en-US" sz="16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 &gt;</m:t>
                            </m:r>
                            <m:sSup>
                              <m:sSupPr>
                                <m:ctrlPr>
                                  <a:rPr lang="en-US" sz="1600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p>
                                <m:r>
                                  <a:rPr lang="en-US" sz="1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&amp;0,                                                            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𝑜𝑡h𝑒𝑟𝑤𝑖𝑠𝑒</m:t>
                            </m:r>
                          </m:e>
                        </m:eqArr>
                      </m:e>
                    </m:d>
                  </m:oMath>
                </a14:m>
                <a:endParaRPr lang="en-US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454" t="-727" r="-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3817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189" y="452438"/>
            <a:ext cx="3935412" cy="1985962"/>
          </a:xfrm>
        </p:spPr>
        <p:txBody>
          <a:bodyPr/>
          <a:lstStyle/>
          <a:p>
            <a:r>
              <a:rPr lang="en-US" sz="4000" dirty="0" smtClean="0"/>
              <a:t>Task 1: </a:t>
            </a:r>
            <a:br>
              <a:rPr lang="en-US" sz="4000" dirty="0" smtClean="0"/>
            </a:br>
            <a:r>
              <a:rPr lang="en-US" sz="4000" dirty="0" smtClean="0"/>
              <a:t>Foreground </a:t>
            </a:r>
            <a:br>
              <a:rPr lang="en-US" sz="4000" dirty="0" smtClean="0"/>
            </a:br>
            <a:r>
              <a:rPr lang="en-US" sz="4000" dirty="0" smtClean="0"/>
              <a:t>Detection</a:t>
            </a:r>
            <a:endParaRPr lang="en-US" sz="4000" dirty="0"/>
          </a:p>
        </p:txBody>
      </p:sp>
      <p:pic>
        <p:nvPicPr>
          <p:cNvPr id="4" name="deb1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/>
          <a:srcRect l="10581" r="13098"/>
          <a:stretch/>
        </p:blipFill>
        <p:spPr>
          <a:xfrm>
            <a:off x="4419600" y="3276599"/>
            <a:ext cx="4626591" cy="3208735"/>
          </a:xfrm>
          <a:prstGeom prst="rect">
            <a:avLst/>
          </a:prstGeom>
        </p:spPr>
      </p:pic>
      <p:pic>
        <p:nvPicPr>
          <p:cNvPr id="5" name="deb2.wm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/>
          <a:srcRect l="12239" r="12537"/>
          <a:stretch/>
        </p:blipFill>
        <p:spPr>
          <a:xfrm>
            <a:off x="0" y="3276600"/>
            <a:ext cx="4291084" cy="3208735"/>
          </a:xfrm>
          <a:prstGeom prst="rect">
            <a:avLst/>
          </a:prstGeom>
        </p:spPr>
      </p:pic>
      <p:pic>
        <p:nvPicPr>
          <p:cNvPr id="7" name="deb3.wm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/>
          <a:srcRect l="12388" r="12089"/>
          <a:stretch/>
        </p:blipFill>
        <p:spPr>
          <a:xfrm>
            <a:off x="4572000" y="762000"/>
            <a:ext cx="3248268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45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3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3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890" y="228601"/>
            <a:ext cx="7056437" cy="990600"/>
          </a:xfrm>
        </p:spPr>
        <p:txBody>
          <a:bodyPr/>
          <a:lstStyle/>
          <a:p>
            <a:r>
              <a:rPr lang="en-US" dirty="0" smtClean="0"/>
              <a:t>Task 2: Static 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6268" y="1117456"/>
            <a:ext cx="7875732" cy="4195762"/>
          </a:xfrm>
        </p:spPr>
        <p:txBody>
          <a:bodyPr/>
          <a:lstStyle/>
          <a:p>
            <a:r>
              <a:rPr lang="en-US" dirty="0" smtClean="0"/>
              <a:t>Standing</a:t>
            </a:r>
          </a:p>
          <a:p>
            <a:pPr lvl="1"/>
            <a:r>
              <a:rPr lang="en-US" dirty="0" smtClean="0"/>
              <a:t>Easiest of the bunch. Assume the player walks into the scene in a straight line ( no backflips sorry)</a:t>
            </a:r>
          </a:p>
          <a:p>
            <a:pPr lvl="1"/>
            <a:r>
              <a:rPr lang="en-US" dirty="0" smtClean="0"/>
              <a:t>Keep track of </a:t>
            </a:r>
            <a:r>
              <a:rPr lang="en-US" dirty="0" err="1" smtClean="0"/>
              <a:t>centriod</a:t>
            </a:r>
            <a:endParaRPr lang="en-US" dirty="0" smtClean="0"/>
          </a:p>
          <a:p>
            <a:pPr lvl="1"/>
            <a:r>
              <a:rPr lang="en-US" dirty="0" smtClean="0"/>
              <a:t>Should be constant in this pose</a:t>
            </a:r>
          </a:p>
          <a:p>
            <a:r>
              <a:rPr lang="en-US" dirty="0" smtClean="0"/>
              <a:t>Crouching</a:t>
            </a:r>
          </a:p>
          <a:p>
            <a:pPr lvl="1"/>
            <a:r>
              <a:rPr lang="en-US" dirty="0" smtClean="0"/>
              <a:t>Test for circularity (&gt; 0.7)</a:t>
            </a:r>
          </a:p>
          <a:p>
            <a:pPr lvl="1"/>
            <a:r>
              <a:rPr lang="en-US" dirty="0" smtClean="0"/>
              <a:t>Eigen vector lengths ( axis ratios &gt; 0.4)</a:t>
            </a:r>
          </a:p>
          <a:p>
            <a:pPr lvl="1"/>
            <a:r>
              <a:rPr lang="en-US" dirty="0" smtClean="0"/>
              <a:t>Trained SVM classifier using similitude moments of </a:t>
            </a:r>
            <a:r>
              <a:rPr lang="en-US" u="sng" dirty="0" smtClean="0"/>
              <a:t>static images</a:t>
            </a:r>
          </a:p>
          <a:p>
            <a:pPr lvl="2"/>
            <a:r>
              <a:rPr lang="en-US" dirty="0" smtClean="0"/>
              <a:t>Better than MEI or MHI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ounded Rectangle 3"/>
              <p:cNvSpPr/>
              <p:nvPr/>
            </p:nvSpPr>
            <p:spPr>
              <a:xfrm>
                <a:off x="4516581" y="3100238"/>
                <a:ext cx="2438400" cy="60267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</a:rPr>
                        <m:t>𝐶</m:t>
                      </m:r>
                      <m:r>
                        <a:rPr lang="en-US" b="0" i="1" smtClean="0">
                          <a:latin typeface="Cambria Math"/>
                        </a:rPr>
                        <m:t>=4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/>
                        </a:rPr>
                        <m:t>π</m:t>
                      </m:r>
                      <m:r>
                        <a:rPr lang="en-US" b="0" i="1" smtClean="0">
                          <a:latin typeface="Cambria Math"/>
                        </a:rPr>
                        <m:t> 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𝐴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𝑃</m:t>
                          </m:r>
                          <m:r>
                            <a:rPr lang="en-US" b="0" i="1" baseline="30000" smtClean="0">
                              <a:latin typeface="Cambria Math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Rounded 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6581" y="3100238"/>
                <a:ext cx="2438400" cy="602673"/>
              </a:xfrm>
              <a:prstGeom prst="round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Group 9"/>
          <p:cNvGrpSpPr/>
          <p:nvPr/>
        </p:nvGrpSpPr>
        <p:grpSpPr>
          <a:xfrm>
            <a:off x="381000" y="4871947"/>
            <a:ext cx="1092615" cy="1821873"/>
            <a:chOff x="3895745" y="997527"/>
            <a:chExt cx="2357890" cy="454429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34" t="5288" r="28201" b="11148"/>
            <a:stretch/>
          </p:blipFill>
          <p:spPr>
            <a:xfrm>
              <a:off x="3895745" y="997527"/>
              <a:ext cx="2357890" cy="4544292"/>
            </a:xfrm>
            <a:prstGeom prst="rect">
              <a:avLst/>
            </a:prstGeom>
          </p:spPr>
        </p:pic>
        <p:sp>
          <p:nvSpPr>
            <p:cNvPr id="9" name="Oval 8"/>
            <p:cNvSpPr/>
            <p:nvPr/>
          </p:nvSpPr>
          <p:spPr>
            <a:xfrm>
              <a:off x="5029200" y="3345873"/>
              <a:ext cx="152400" cy="15932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953000" y="5396487"/>
            <a:ext cx="983673" cy="1297333"/>
            <a:chOff x="3131127" y="2507673"/>
            <a:chExt cx="1953491" cy="297872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22" t="33059" r="43355" b="12166"/>
            <a:stretch/>
          </p:blipFill>
          <p:spPr>
            <a:xfrm>
              <a:off x="3131127" y="2507673"/>
              <a:ext cx="1953491" cy="2978728"/>
            </a:xfrm>
            <a:prstGeom prst="rect">
              <a:avLst/>
            </a:prstGeom>
          </p:spPr>
        </p:pic>
        <p:sp>
          <p:nvSpPr>
            <p:cNvPr id="14" name="Oval 13"/>
            <p:cNvSpPr/>
            <p:nvPr/>
          </p:nvSpPr>
          <p:spPr>
            <a:xfrm>
              <a:off x="4107872" y="3962400"/>
              <a:ext cx="83128" cy="11776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 rotWithShape="1"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9" r="6229"/>
          <a:stretch/>
        </p:blipFill>
        <p:spPr>
          <a:xfrm>
            <a:off x="6553200" y="5057553"/>
            <a:ext cx="1856509" cy="157184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5" r="7871" b="3750"/>
          <a:stretch/>
        </p:blipFill>
        <p:spPr>
          <a:xfrm>
            <a:off x="2486891" y="5027509"/>
            <a:ext cx="1856509" cy="157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18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890" y="228601"/>
            <a:ext cx="7056437" cy="990600"/>
          </a:xfrm>
        </p:spPr>
        <p:txBody>
          <a:bodyPr/>
          <a:lstStyle/>
          <a:p>
            <a:r>
              <a:rPr lang="en-US" dirty="0" smtClean="0"/>
              <a:t>Task 3: Dynamic 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6268" y="1117456"/>
            <a:ext cx="7342332" cy="4195762"/>
          </a:xfrm>
        </p:spPr>
        <p:txBody>
          <a:bodyPr/>
          <a:lstStyle/>
          <a:p>
            <a:r>
              <a:rPr lang="en-US" dirty="0" smtClean="0"/>
              <a:t>Jumping:</a:t>
            </a:r>
          </a:p>
          <a:p>
            <a:pPr lvl="1"/>
            <a:r>
              <a:rPr lang="en-US" dirty="0" smtClean="0"/>
              <a:t>Trained SVM classifier on similitude moments of MHI and MEI         (with 5 trailing frames)</a:t>
            </a:r>
          </a:p>
          <a:p>
            <a:pPr lvl="1"/>
            <a:r>
              <a:rPr lang="en-US" dirty="0" smtClean="0"/>
              <a:t>Identifying a dip in centroids in 10 consecutive frames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Shooting:</a:t>
            </a:r>
          </a:p>
          <a:p>
            <a:pPr lvl="1"/>
            <a:r>
              <a:rPr lang="en-US" dirty="0" smtClean="0"/>
              <a:t>Trials:</a:t>
            </a:r>
          </a:p>
          <a:p>
            <a:pPr lvl="2"/>
            <a:r>
              <a:rPr lang="en-US" dirty="0"/>
              <a:t>Using MHI, MEI</a:t>
            </a:r>
          </a:p>
          <a:p>
            <a:pPr lvl="2"/>
            <a:r>
              <a:rPr lang="en-US" dirty="0"/>
              <a:t>Using static </a:t>
            </a:r>
            <a:r>
              <a:rPr lang="en-US" dirty="0" smtClean="0"/>
              <a:t>images</a:t>
            </a:r>
          </a:p>
          <a:p>
            <a:pPr lvl="1"/>
            <a:r>
              <a:rPr lang="en-US" dirty="0" smtClean="0"/>
              <a:t>Classifiers trained on static images faired better</a:t>
            </a:r>
          </a:p>
          <a:p>
            <a:pPr lvl="1"/>
            <a:r>
              <a:rPr lang="en-US" dirty="0" smtClean="0"/>
              <a:t>Trained Decision Tree classifier on similitude moments of static image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 descr="I:\shiuli\project2.png"/>
          <p:cNvPicPr>
            <a:picLocks noChangeAspect="1" noChangeArrowheads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746" y="2611767"/>
            <a:ext cx="2071687" cy="14636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2" name="Picture 4" descr="I:\project\mhiImages\339.jpg"/>
          <p:cNvPicPr>
            <a:picLocks noChangeAspect="1" noChangeArrowheads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872" y="4419600"/>
            <a:ext cx="830248" cy="62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I:\project\sample2\339.jpg"/>
          <p:cNvPicPr>
            <a:picLocks noChangeAspect="1" noChangeArrowheads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352" y="4419600"/>
            <a:ext cx="829600" cy="62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06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Sample Images from Training Set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302421" y="4463652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CROUCH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52692" y="1981200"/>
            <a:ext cx="852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JUMP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7221" y="32004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SHOOT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7221" y="5516453"/>
            <a:ext cx="113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OTHERS</a:t>
            </a:r>
            <a:endParaRPr lang="en-US" dirty="0"/>
          </a:p>
        </p:txBody>
      </p:sp>
      <p:pic>
        <p:nvPicPr>
          <p:cNvPr id="1026" name="Picture 2" descr="I:\shiuli\project.png"/>
          <p:cNvPicPr>
            <a:picLocks noChangeAspect="1" noChangeArrowheads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753904"/>
            <a:ext cx="5257800" cy="4359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4138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188" y="452439"/>
            <a:ext cx="7056437" cy="690562"/>
          </a:xfrm>
        </p:spPr>
        <p:txBody>
          <a:bodyPr/>
          <a:lstStyle/>
          <a:p>
            <a:r>
              <a:rPr lang="en-US" dirty="0" smtClean="0"/>
              <a:t>Pose Estimation 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088" y="1295400"/>
            <a:ext cx="6711950" cy="4953000"/>
          </a:xfrm>
        </p:spPr>
        <p:txBody>
          <a:bodyPr/>
          <a:lstStyle/>
          <a:p>
            <a:r>
              <a:rPr lang="en-US" dirty="0" smtClean="0"/>
              <a:t>Total frames: 2217 ( Train) + 750 ( Test)</a:t>
            </a:r>
          </a:p>
          <a:p>
            <a:r>
              <a:rPr lang="en-US" dirty="0" smtClean="0"/>
              <a:t>No of subjects: 5 (including us obviously !)</a:t>
            </a:r>
          </a:p>
          <a:p>
            <a:r>
              <a:rPr lang="en-US" dirty="0" smtClean="0"/>
              <a:t>All frames have been manually annotated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176249"/>
              </p:ext>
            </p:extLst>
          </p:nvPr>
        </p:nvGraphicFramePr>
        <p:xfrm>
          <a:off x="609600" y="3276600"/>
          <a:ext cx="32004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/>
                <a:gridCol w="1219200"/>
                <a:gridCol w="10668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Naïve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SVM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DTree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33400" y="2743200"/>
            <a:ext cx="102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Crouch</a:t>
            </a:r>
            <a:endParaRPr lang="en-US" b="1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2905664"/>
              </p:ext>
            </p:extLst>
          </p:nvPr>
        </p:nvGraphicFramePr>
        <p:xfrm>
          <a:off x="4572000" y="3276600"/>
          <a:ext cx="32004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/>
                <a:gridCol w="1219200"/>
                <a:gridCol w="10668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SVM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 smtClean="0"/>
                        <a:t>DTree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4948539"/>
              </p:ext>
            </p:extLst>
          </p:nvPr>
        </p:nvGraphicFramePr>
        <p:xfrm>
          <a:off x="533400" y="5364480"/>
          <a:ext cx="32004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/>
                <a:gridCol w="1219200"/>
                <a:gridCol w="10668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SVM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Naïve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572000" y="2743200"/>
            <a:ext cx="11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Shooting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41361" y="4953000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Jump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5542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890" y="228601"/>
            <a:ext cx="7056437" cy="990600"/>
          </a:xfrm>
        </p:spPr>
        <p:txBody>
          <a:bodyPr/>
          <a:lstStyle/>
          <a:p>
            <a:r>
              <a:rPr lang="en-US" dirty="0" smtClean="0"/>
              <a:t>Task 4: Graphics and map to Mario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301" y="1498198"/>
            <a:ext cx="8243456" cy="4195762"/>
          </a:xfrm>
        </p:spPr>
        <p:txBody>
          <a:bodyPr/>
          <a:lstStyle/>
          <a:p>
            <a:r>
              <a:rPr lang="en-US" dirty="0" smtClean="0"/>
              <a:t>Each image as graphics object plotted using </a:t>
            </a:r>
            <a:r>
              <a:rPr lang="en-US" dirty="0" err="1" smtClean="0"/>
              <a:t>imagesc</a:t>
            </a:r>
            <a:r>
              <a:rPr lang="en-US" dirty="0" smtClean="0"/>
              <a:t>()</a:t>
            </a:r>
          </a:p>
          <a:p>
            <a:r>
              <a:rPr lang="en-US" dirty="0" smtClean="0"/>
              <a:t>Movements, attributes are changed using set()</a:t>
            </a:r>
          </a:p>
          <a:p>
            <a:r>
              <a:rPr lang="en-US" dirty="0" smtClean="0"/>
              <a:t>Basically a giant  loop moving randomly generated pipes, question blocks and turtles till exit criteria satisfied</a:t>
            </a:r>
          </a:p>
          <a:p>
            <a:r>
              <a:rPr lang="en-US" dirty="0" smtClean="0"/>
              <a:t>Constraints: </a:t>
            </a:r>
          </a:p>
          <a:p>
            <a:pPr lvl="1"/>
            <a:r>
              <a:rPr lang="en-US" dirty="0" smtClean="0"/>
              <a:t>check if sufficient distance between objects</a:t>
            </a:r>
          </a:p>
          <a:p>
            <a:pPr lvl="1"/>
            <a:r>
              <a:rPr lang="en-US" dirty="0" smtClean="0"/>
              <a:t>Random objects should pop up</a:t>
            </a:r>
          </a:p>
          <a:p>
            <a:pPr lvl="1"/>
            <a:r>
              <a:rPr lang="en-US" dirty="0" smtClean="0"/>
              <a:t>If Mario collide with any one, game ends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81" r="37879" b="543"/>
          <a:stretch/>
        </p:blipFill>
        <p:spPr>
          <a:xfrm>
            <a:off x="1524000" y="4702450"/>
            <a:ext cx="7329055" cy="2057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212" y="5773197"/>
            <a:ext cx="640988" cy="5934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605" y="5807350"/>
            <a:ext cx="518886" cy="5934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1" y="4759318"/>
            <a:ext cx="914400" cy="685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275" y="5930452"/>
            <a:ext cx="805581" cy="4703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999" y="4759318"/>
            <a:ext cx="663505" cy="663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776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3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3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3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3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442089">
            <a:off x="4547674" y="765181"/>
            <a:ext cx="2120309" cy="176437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r"/>
            <a:r>
              <a:rPr lang="en-US" sz="2400" dirty="0" smtClean="0">
                <a:solidFill>
                  <a:schemeClr val="tx1"/>
                </a:solidFill>
                <a:latin typeface="DroidLogo" pitchFamily="34" charset="0"/>
              </a:rPr>
              <a:t>Encountered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 rot="20430579">
            <a:off x="609600" y="1127412"/>
            <a:ext cx="3801892" cy="24384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2800" dirty="0" smtClean="0">
                <a:solidFill>
                  <a:schemeClr val="bg1"/>
                </a:solidFill>
                <a:latin typeface="DroidLogo" pitchFamily="34" charset="0"/>
                <a:ea typeface="DroidLogo" pitchFamily="34" charset="0"/>
                <a:cs typeface="DroidLogo" pitchFamily="34" charset="0"/>
              </a:rPr>
              <a:t>Problems</a:t>
            </a:r>
            <a:endParaRPr lang="en-US" sz="2800" dirty="0">
              <a:solidFill>
                <a:schemeClr val="bg1"/>
              </a:solidFill>
              <a:latin typeface="DroidLogo" pitchFamily="34" charset="0"/>
              <a:ea typeface="DroidLogo" pitchFamily="34" charset="0"/>
              <a:cs typeface="DroidLog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053305"/>
      </p:ext>
    </p:extLst>
  </p:cSld>
  <p:clrMapOvr>
    <a:masterClrMapping/>
  </p:clrMapOvr>
  <p:transition/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1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4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4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400"/>
                                </p:stCondLst>
                                <p:childTnLst>
                                  <p:par>
                                    <p:cTn id="14" presetID="8" presetClass="emph" presetSubtype="0" fill="hold" grpId="0" nodeType="afterEffect" p14:presetBounceEnd="1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0" p14:bounceEnd="10000">
                                          <p:cBhvr>
                                            <p:cTn id="1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6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0">
                                          <p:cBhvr>
                                            <p:cTn id="1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4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4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400"/>
                                </p:stCondLst>
                                <p:childTnLst>
                                  <p:par>
                                    <p:cTn id="14" presetID="8" presetClass="emp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0">
                                          <p:cBhvr>
                                            <p:cTn id="1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6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0">
                                          <p:cBhvr>
                                            <p:cTn id="1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7056437" cy="990600"/>
          </a:xfrm>
        </p:spPr>
        <p:txBody>
          <a:bodyPr/>
          <a:lstStyle/>
          <a:p>
            <a:r>
              <a:rPr lang="en-US" dirty="0" smtClean="0"/>
              <a:t>Some of them..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6711950" cy="4978544"/>
          </a:xfrm>
        </p:spPr>
        <p:txBody>
          <a:bodyPr/>
          <a:lstStyle/>
          <a:p>
            <a:r>
              <a:rPr lang="en-US" dirty="0" smtClean="0"/>
              <a:t>Poor unstable and decaying frame rate</a:t>
            </a:r>
          </a:p>
          <a:p>
            <a:r>
              <a:rPr lang="en-US" dirty="0" smtClean="0"/>
              <a:t>Jittering noise around the subject  due to low resolution VGA camera gives it a circular shape misclassifying it as crouching</a:t>
            </a:r>
          </a:p>
          <a:p>
            <a:r>
              <a:rPr lang="en-US" dirty="0" smtClean="0"/>
              <a:t>MHI/ MEI of jump and crouch often seem similar, hence, added a centroid valley dip check for ‘jump’ pose</a:t>
            </a:r>
          </a:p>
          <a:p>
            <a:r>
              <a:rPr lang="en-US" dirty="0" smtClean="0"/>
              <a:t>Spurious random pose: not considered unless in a chain</a:t>
            </a:r>
          </a:p>
          <a:p>
            <a:r>
              <a:rPr lang="en-US" dirty="0" smtClean="0"/>
              <a:t>Jumping involves slight crouching</a:t>
            </a:r>
          </a:p>
          <a:p>
            <a:r>
              <a:rPr lang="en-US" dirty="0" smtClean="0"/>
              <a:t>Crouching involves minor jumping</a:t>
            </a:r>
          </a:p>
        </p:txBody>
      </p:sp>
      <p:pic>
        <p:nvPicPr>
          <p:cNvPr id="3074" name="Picture 2" descr="I:\shiuli\project3.png"/>
          <p:cNvPicPr>
            <a:picLocks noChangeAspect="1" noChangeArrowheads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4419600"/>
            <a:ext cx="38100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694231" y="6216134"/>
            <a:ext cx="2784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Crouch		  Jump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45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19921" y="4318337"/>
            <a:ext cx="4823308" cy="101566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  <a:reflection blurRad="6350" stA="50000" endA="300" endPos="5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6000" dirty="0" smtClean="0">
                <a:ln>
                  <a:solidFill>
                    <a:schemeClr val="bg2">
                      <a:lumMod val="1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DroidLogo" pitchFamily="34" charset="0"/>
                <a:ea typeface="DroidLogo" pitchFamily="34" charset="0"/>
                <a:cs typeface="DroidLogo" pitchFamily="34" charset="0"/>
              </a:rPr>
              <a:t>CONTENTS</a:t>
            </a:r>
            <a:endParaRPr lang="en-US" sz="6000" dirty="0">
              <a:ln>
                <a:solidFill>
                  <a:schemeClr val="bg2">
                    <a:lumMod val="1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DroidLogo" pitchFamily="34" charset="0"/>
              <a:ea typeface="DroidLogo" pitchFamily="34" charset="0"/>
              <a:cs typeface="DroidLog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77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781300" y="2209800"/>
            <a:ext cx="3429000" cy="228600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Outcome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96741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click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0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0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6268" y="1117456"/>
            <a:ext cx="6711950" cy="4195762"/>
          </a:xfrm>
        </p:spPr>
        <p:txBody>
          <a:bodyPr/>
          <a:lstStyle/>
          <a:p>
            <a:r>
              <a:rPr lang="en-US" dirty="0" smtClean="0"/>
              <a:t>Video!</a:t>
            </a:r>
            <a:endParaRPr lang="en-US" dirty="0"/>
          </a:p>
        </p:txBody>
      </p:sp>
      <p:pic>
        <p:nvPicPr>
          <p:cNvPr id="5" name="WIN_20161128_18_43_56_Pro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/>
          <a:srcRect l="12951" r="17808"/>
          <a:stretch/>
        </p:blipFill>
        <p:spPr>
          <a:xfrm>
            <a:off x="152400" y="857250"/>
            <a:ext cx="3851564" cy="3601232"/>
          </a:xfrm>
          <a:prstGeom prst="rect">
            <a:avLst/>
          </a:prstGeom>
        </p:spPr>
      </p:pic>
      <p:pic>
        <p:nvPicPr>
          <p:cNvPr id="7" name="MarioFinal(1).wmv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589.747"/>
                </p14:media>
              </p:ext>
            </p:extLst>
          </p:nvPr>
        </p:nvPicPr>
        <p:blipFill rotWithShape="1">
          <a:blip/>
          <a:srcRect l="10758" r="14394"/>
          <a:stretch>
            <a:fillRect/>
          </a:stretch>
        </p:blipFill>
        <p:spPr>
          <a:xfrm>
            <a:off x="4191000" y="2895600"/>
            <a:ext cx="4724400" cy="3550473"/>
          </a:xfrm>
          <a:prstGeom prst="rect">
            <a:avLst/>
          </a:prstGeom>
          <a:ln>
            <a:noFill/>
          </a:ln>
          <a:effectLst>
            <a:glow rad="228600">
              <a:srgbClr val="FFFFFF">
                <a:alpha val="40000"/>
              </a:srgbClr>
            </a:glow>
          </a:effectLst>
          <a:scene3d>
            <a:camera prst="orthographicFront"/>
            <a:lightRig rig="threePt" dir="t">
              <a:rot lat="0" lon="0" rev="2100000"/>
            </a:lightRig>
          </a:scene3d>
          <a:sp3d>
            <a:bevelT w="152400" h="101600" prst="slope"/>
          </a:sp3d>
        </p:spPr>
      </p:pic>
    </p:spTree>
    <p:extLst>
      <p:ext uri="{BB962C8B-B14F-4D97-AF65-F5344CB8AC3E}">
        <p14:creationId xmlns:p14="http://schemas.microsoft.com/office/powerpoint/2010/main" val="4127970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059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830239" y="517136"/>
            <a:ext cx="2362200" cy="21980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Background</a:t>
            </a:r>
          </a:p>
          <a:p>
            <a:pPr algn="ctr"/>
            <a:r>
              <a:rPr lang="en-US" dirty="0" smtClean="0"/>
              <a:t>Subtraction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9355" y="2324100"/>
            <a:ext cx="2590800" cy="22098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Static</a:t>
            </a:r>
          </a:p>
          <a:p>
            <a:pPr algn="ctr"/>
            <a:r>
              <a:rPr lang="en-US" dirty="0" smtClean="0"/>
              <a:t>Pose</a:t>
            </a:r>
          </a:p>
          <a:p>
            <a:pPr algn="ctr"/>
            <a:r>
              <a:rPr lang="en-US" dirty="0" smtClean="0"/>
              <a:t>+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Graphics 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5531955" y="2628900"/>
            <a:ext cx="2743200" cy="2286000"/>
          </a:xfrm>
          <a:prstGeom prst="ellipse">
            <a:avLst/>
          </a:prstGeom>
          <a:solidFill>
            <a:schemeClr val="accent4">
              <a:alpha val="59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	</a:t>
            </a:r>
            <a:r>
              <a:rPr lang="en-US" sz="1400" dirty="0" smtClean="0"/>
              <a:t>Dynamic 	Pose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613913" y="3348251"/>
            <a:ext cx="7617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Class-</a:t>
            </a:r>
          </a:p>
          <a:p>
            <a:r>
              <a:rPr lang="en-US" sz="1600" dirty="0" err="1" smtClean="0"/>
              <a:t>ifiers</a:t>
            </a:r>
            <a:endParaRPr lang="en-US" sz="1600" dirty="0"/>
          </a:p>
        </p:txBody>
      </p:sp>
      <p:sp>
        <p:nvSpPr>
          <p:cNvPr id="14" name="Curved Right Arrow 13"/>
          <p:cNvSpPr/>
          <p:nvPr/>
        </p:nvSpPr>
        <p:spPr>
          <a:xfrm rot="652817" flipH="1" flipV="1">
            <a:off x="7797396" y="4649809"/>
            <a:ext cx="455635" cy="762000"/>
          </a:xfrm>
          <a:prstGeom prst="curv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53188" y="4850415"/>
            <a:ext cx="9573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Sayan</a:t>
            </a:r>
            <a:endParaRPr lang="en-US" sz="2000" b="1" dirty="0"/>
          </a:p>
        </p:txBody>
      </p:sp>
      <p:sp>
        <p:nvSpPr>
          <p:cNvPr id="16" name="Curved Right Arrow 15"/>
          <p:cNvSpPr/>
          <p:nvPr/>
        </p:nvSpPr>
        <p:spPr>
          <a:xfrm rot="20966382" flipV="1">
            <a:off x="4003406" y="4469415"/>
            <a:ext cx="609600" cy="762000"/>
          </a:xfrm>
          <a:prstGeom prst="curved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03555" y="5050470"/>
            <a:ext cx="8082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Shiuli</a:t>
            </a:r>
            <a:endParaRPr lang="en-US" sz="2000" b="1" dirty="0"/>
          </a:p>
        </p:txBody>
      </p:sp>
      <p:sp>
        <p:nvSpPr>
          <p:cNvPr id="18" name="Curved Right Arrow 17"/>
          <p:cNvSpPr/>
          <p:nvPr/>
        </p:nvSpPr>
        <p:spPr>
          <a:xfrm rot="20966382" flipV="1">
            <a:off x="894903" y="2536843"/>
            <a:ext cx="609600" cy="76200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569167" y="2948141"/>
            <a:ext cx="1412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Debanjan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36096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" t="9884" r="1594" b="9651"/>
          <a:stretch/>
        </p:blipFill>
        <p:spPr>
          <a:xfrm>
            <a:off x="709684" y="599304"/>
            <a:ext cx="6837528" cy="575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20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19921" y="4318337"/>
            <a:ext cx="4823308" cy="101566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  <a:reflection blurRad="6350" stA="50000" endA="300" endPos="5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6000" dirty="0" smtClean="0">
                <a:ln>
                  <a:solidFill>
                    <a:schemeClr val="bg2">
                      <a:lumMod val="1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DroidLogo" pitchFamily="34" charset="0"/>
                <a:ea typeface="DroidLogo" pitchFamily="34" charset="0"/>
                <a:cs typeface="DroidLogo" pitchFamily="34" charset="0"/>
              </a:rPr>
              <a:t>CONTENTS</a:t>
            </a:r>
            <a:endParaRPr lang="en-US" sz="6000" dirty="0">
              <a:ln>
                <a:solidFill>
                  <a:schemeClr val="bg2">
                    <a:lumMod val="1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DroidLogo" pitchFamily="34" charset="0"/>
              <a:ea typeface="DroidLogo" pitchFamily="34" charset="0"/>
              <a:cs typeface="DroidLogo" pitchFamily="34" charset="0"/>
            </a:endParaRPr>
          </a:p>
        </p:txBody>
      </p:sp>
      <p:sp>
        <p:nvSpPr>
          <p:cNvPr id="3" name="Rectangle 2">
            <a:hlinkClick r:id="rId2" action="ppaction://hlinksldjump"/>
          </p:cNvPr>
          <p:cNvSpPr/>
          <p:nvPr/>
        </p:nvSpPr>
        <p:spPr>
          <a:xfrm>
            <a:off x="1066800" y="838200"/>
            <a:ext cx="3429000" cy="2286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Project Idea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4648200" y="1524000"/>
            <a:ext cx="2133600" cy="16002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Methods</a:t>
            </a:r>
          </a:p>
          <a:p>
            <a:pPr algn="ctr"/>
            <a:r>
              <a:rPr lang="en-US" sz="2800" dirty="0" smtClean="0"/>
              <a:t>Used</a:t>
            </a:r>
            <a:endParaRPr lang="en-US" sz="3600" dirty="0"/>
          </a:p>
        </p:txBody>
      </p:sp>
      <p:sp>
        <p:nvSpPr>
          <p:cNvPr id="5" name="Rectangle 4"/>
          <p:cNvSpPr/>
          <p:nvPr/>
        </p:nvSpPr>
        <p:spPr>
          <a:xfrm>
            <a:off x="1066800" y="5029200"/>
            <a:ext cx="4419600" cy="1143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Allocation</a:t>
            </a:r>
          </a:p>
          <a:p>
            <a:pPr algn="ctr"/>
            <a:r>
              <a:rPr lang="en-US" dirty="0"/>
              <a:t>/</a:t>
            </a:r>
          </a:p>
          <a:p>
            <a:pPr algn="ctr"/>
            <a:r>
              <a:rPr lang="en-US" sz="2800" dirty="0"/>
              <a:t>person</a:t>
            </a:r>
          </a:p>
        </p:txBody>
      </p:sp>
      <p:sp>
        <p:nvSpPr>
          <p:cNvPr id="6" name="Rectangle 5"/>
          <p:cNvSpPr/>
          <p:nvPr/>
        </p:nvSpPr>
        <p:spPr>
          <a:xfrm>
            <a:off x="7315200" y="3276600"/>
            <a:ext cx="1143000" cy="28956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38800" y="4572000"/>
            <a:ext cx="1524000" cy="16002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Outcomes</a:t>
            </a:r>
          </a:p>
        </p:txBody>
      </p:sp>
      <p:sp>
        <p:nvSpPr>
          <p:cNvPr id="8" name="Rectangle 7"/>
          <p:cNvSpPr/>
          <p:nvPr/>
        </p:nvSpPr>
        <p:spPr>
          <a:xfrm>
            <a:off x="3048000" y="3276600"/>
            <a:ext cx="2438400" cy="16764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Problems Encountered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1066800" y="3276600"/>
            <a:ext cx="1828800" cy="16764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5638800" y="3276600"/>
            <a:ext cx="1524000" cy="1143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934200" y="1524000"/>
            <a:ext cx="1524000" cy="16002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9035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click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00000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00000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00000">
                                          <p:cBhvr additive="base">
                                            <p:cTn id="1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00000">
                                          <p:cBhvr additive="base"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00000">
                                          <p:cBhvr additive="base">
                                            <p:cTn id="1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00000">
                                          <p:cBhvr additive="base"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00000">
                                          <p:cBhvr additive="base"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00000">
                                          <p:cBhvr additive="base">
                                            <p:cTn id="2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9" fill="hold" grpId="0" nodeType="with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00000">
                                          <p:cBhvr additive="base"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00000">
                                          <p:cBhvr additive="base"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00000">
                                          <p:cBhvr additive="base">
                                            <p:cTn id="2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00000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6" fill="hold" grpId="0" nodeType="with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00000">
                                          <p:cBhvr additive="base"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00000">
                                          <p:cBhvr additive="base"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00000">
                                          <p:cBhvr additive="base">
                                            <p:cTn id="3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00000">
                                          <p:cBhvr additive="base">
                                            <p:cTn id="36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2" fill="hold" grpId="0" nodeType="with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00000">
                                          <p:cBhvr additive="base">
                                            <p:cTn id="3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00000">
                                          <p:cBhvr additive="base">
                                            <p:cTn id="4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81300" y="2209800"/>
            <a:ext cx="3429000" cy="2286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Project Idea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88487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 p14:presetBounceEnd="10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0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0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188" y="452439"/>
            <a:ext cx="7056437" cy="995362"/>
          </a:xfrm>
        </p:spPr>
        <p:txBody>
          <a:bodyPr/>
          <a:lstStyle/>
          <a:p>
            <a:r>
              <a:rPr lang="en-US" dirty="0" smtClean="0"/>
              <a:t>Project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rendition of the classic Super Mario game</a:t>
            </a:r>
            <a:r>
              <a:rPr lang="en-US" dirty="0" smtClean="0"/>
              <a:t>.</a:t>
            </a:r>
          </a:p>
          <a:p>
            <a:r>
              <a:rPr lang="en-US" dirty="0" smtClean="0"/>
              <a:t>Instead </a:t>
            </a:r>
            <a:r>
              <a:rPr lang="en-US" dirty="0"/>
              <a:t>of using keyboard </a:t>
            </a:r>
            <a:r>
              <a:rPr lang="en-US" dirty="0" smtClean="0"/>
              <a:t>or gaming </a:t>
            </a:r>
            <a:r>
              <a:rPr lang="en-US" dirty="0"/>
              <a:t>console </a:t>
            </a:r>
            <a:r>
              <a:rPr lang="en-US" dirty="0" smtClean="0"/>
              <a:t>controls</a:t>
            </a:r>
          </a:p>
          <a:p>
            <a:pPr lvl="1"/>
            <a:r>
              <a:rPr lang="en-US" dirty="0"/>
              <a:t>players have to perform real-time </a:t>
            </a:r>
            <a:r>
              <a:rPr lang="en-US" dirty="0" smtClean="0"/>
              <a:t>actions in front of the camera</a:t>
            </a:r>
          </a:p>
          <a:p>
            <a:r>
              <a:rPr lang="en-US" dirty="0" smtClean="0"/>
              <a:t>Real-time </a:t>
            </a:r>
            <a:r>
              <a:rPr lang="en-US" dirty="0"/>
              <a:t>object and motion </a:t>
            </a:r>
            <a:r>
              <a:rPr lang="en-US" dirty="0" smtClean="0"/>
              <a:t>detector</a:t>
            </a:r>
            <a:endParaRPr lang="en-US" dirty="0"/>
          </a:p>
          <a:p>
            <a:r>
              <a:rPr lang="en-US" dirty="0" smtClean="0"/>
              <a:t>Estimates </a:t>
            </a:r>
            <a:r>
              <a:rPr lang="en-US" dirty="0"/>
              <a:t>human pose and moves </a:t>
            </a:r>
            <a:r>
              <a:rPr lang="en-US" dirty="0" smtClean="0"/>
              <a:t>the virtual character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002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188" y="452439"/>
            <a:ext cx="7056437" cy="995362"/>
          </a:xfrm>
        </p:spPr>
        <p:txBody>
          <a:bodyPr/>
          <a:lstStyle/>
          <a:p>
            <a:r>
              <a:rPr lang="en-US" dirty="0" smtClean="0"/>
              <a:t>Project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76400"/>
            <a:ext cx="6711950" cy="4195762"/>
          </a:xfrm>
        </p:spPr>
        <p:txBody>
          <a:bodyPr/>
          <a:lstStyle/>
          <a:p>
            <a:r>
              <a:rPr lang="en-US" dirty="0" smtClean="0"/>
              <a:t>Look into the screen for Mario</a:t>
            </a:r>
          </a:p>
          <a:p>
            <a:r>
              <a:rPr lang="en-US" dirty="0" smtClean="0"/>
              <a:t>See a pipe?</a:t>
            </a:r>
          </a:p>
          <a:p>
            <a:pPr lvl="1"/>
            <a:r>
              <a:rPr lang="en-US" dirty="0" smtClean="0"/>
              <a:t>JUMP !</a:t>
            </a:r>
          </a:p>
          <a:p>
            <a:r>
              <a:rPr lang="en-US" dirty="0" smtClean="0"/>
              <a:t>See a question/brick block?</a:t>
            </a:r>
          </a:p>
          <a:p>
            <a:pPr lvl="1"/>
            <a:r>
              <a:rPr lang="en-US" dirty="0" smtClean="0"/>
              <a:t>Crouch !</a:t>
            </a:r>
            <a:endParaRPr lang="en-US" dirty="0"/>
          </a:p>
          <a:p>
            <a:r>
              <a:rPr lang="en-US" dirty="0" smtClean="0"/>
              <a:t>See a turtle?</a:t>
            </a:r>
          </a:p>
          <a:p>
            <a:pPr lvl="1"/>
            <a:r>
              <a:rPr lang="en-US" dirty="0" smtClean="0"/>
              <a:t>Shoot !</a:t>
            </a:r>
          </a:p>
          <a:p>
            <a:pPr lvl="1"/>
            <a:r>
              <a:rPr lang="en-US" dirty="0" smtClean="0"/>
              <a:t>Yes your Mario has a gun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81" r="37879" b="543"/>
          <a:stretch/>
        </p:blipFill>
        <p:spPr>
          <a:xfrm>
            <a:off x="4876800" y="3962400"/>
            <a:ext cx="3976255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5162859"/>
            <a:ext cx="879373" cy="10855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48" y="5457133"/>
            <a:ext cx="518886" cy="7912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236" y="4191000"/>
            <a:ext cx="914400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1" y="5621270"/>
            <a:ext cx="805581" cy="62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124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305800" cy="5486400"/>
          </a:xfrm>
        </p:spPr>
        <p:txBody>
          <a:bodyPr/>
          <a:lstStyle/>
          <a:p>
            <a:r>
              <a:rPr lang="en-US" dirty="0" smtClean="0"/>
              <a:t>Take input from live streaming webcam.</a:t>
            </a:r>
          </a:p>
          <a:p>
            <a:r>
              <a:rPr lang="en-US" dirty="0" smtClean="0"/>
              <a:t>Detect posture as either stand, jump, crouch, shoot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4197927"/>
            <a:ext cx="2028342" cy="18565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764" y="2001984"/>
            <a:ext cx="2007560" cy="1752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73" y="4197927"/>
            <a:ext cx="2052395" cy="18565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08" y="2001984"/>
            <a:ext cx="2028342" cy="1752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069" y="2001984"/>
            <a:ext cx="2116531" cy="1752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069" y="4197927"/>
            <a:ext cx="2116531" cy="18565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069" y="2001984"/>
            <a:ext cx="2116033" cy="1752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069" y="4197927"/>
            <a:ext cx="2116531" cy="185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788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Move the animated figure accordingly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88" y="4645957"/>
            <a:ext cx="2439263" cy="19072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73" y="2507671"/>
            <a:ext cx="2462694" cy="19119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4637865"/>
            <a:ext cx="2446190" cy="191533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2500744"/>
            <a:ext cx="2462694" cy="19453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4645958"/>
            <a:ext cx="2439263" cy="19072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2507671"/>
            <a:ext cx="2439263" cy="191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43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903514" y="2039155"/>
            <a:ext cx="6096000" cy="3084489"/>
            <a:chOff x="4174704" y="4784926"/>
            <a:chExt cx="3733801" cy="1752600"/>
          </a:xfrm>
        </p:grpSpPr>
        <p:sp>
          <p:nvSpPr>
            <p:cNvPr id="7" name="Rectangle 6"/>
            <p:cNvSpPr/>
            <p:nvPr/>
          </p:nvSpPr>
          <p:spPr>
            <a:xfrm>
              <a:off x="4174704" y="4784926"/>
              <a:ext cx="2133600" cy="175260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r"/>
              <a:r>
                <a:rPr lang="en-US" sz="3200" dirty="0" smtClean="0">
                  <a:solidFill>
                    <a:schemeClr val="tx1"/>
                  </a:solidFill>
                  <a:latin typeface="DroidLogo" pitchFamily="34" charset="0"/>
                  <a:ea typeface="DroidLogo" pitchFamily="34" charset="0"/>
                  <a:cs typeface="DroidLogo" pitchFamily="34" charset="0"/>
                </a:rPr>
                <a:t>Methodologies</a:t>
              </a:r>
              <a:endParaRPr lang="en-US" sz="32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400800" y="5318326"/>
              <a:ext cx="1507705" cy="12192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r"/>
              <a:endParaRPr lang="en-US" sz="2800" dirty="0"/>
            </a:p>
          </p:txBody>
        </p:sp>
      </p:grpSp>
      <p:sp>
        <p:nvSpPr>
          <p:cNvPr id="9" name="Rectangle 8"/>
          <p:cNvSpPr/>
          <p:nvPr/>
        </p:nvSpPr>
        <p:spPr>
          <a:xfrm>
            <a:off x="5137792" y="3162759"/>
            <a:ext cx="12618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DroidLogo" pitchFamily="34" charset="0"/>
                <a:ea typeface="DroidLogo" pitchFamily="34" charset="0"/>
                <a:cs typeface="DroidLogo" pitchFamily="34" charset="0"/>
              </a:rPr>
              <a:t>Used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24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4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4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700000">
                                          <p:cBhvr>
                                            <p:cTn id="10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4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700000">
                                          <p:cBhvr>
                                            <p:cTn id="1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9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700000">
                                          <p:cBhvr>
                                            <p:cTn id="10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700000">
                                          <p:cBhvr>
                                            <p:cTn id="1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9" grpId="1"/>
        </p:bldLst>
      </p:timing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1">
  <a:themeElements>
    <a:clrScheme name="Ion Gree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1161</TotalTime>
  <Words>568</Words>
  <Application>Microsoft Office PowerPoint</Application>
  <PresentationFormat>On-screen Show (4:3)</PresentationFormat>
  <Paragraphs>149</Paragraphs>
  <Slides>23</Slides>
  <Notes>1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Theme1</vt:lpstr>
      <vt:lpstr>PowerPoint Presentation</vt:lpstr>
      <vt:lpstr>PowerPoint Presentation</vt:lpstr>
      <vt:lpstr>PowerPoint Presentation</vt:lpstr>
      <vt:lpstr>PowerPoint Presentation</vt:lpstr>
      <vt:lpstr>Project Idea</vt:lpstr>
      <vt:lpstr>Project Idea</vt:lpstr>
      <vt:lpstr>PowerPoint Presentation</vt:lpstr>
      <vt:lpstr>PowerPoint Presentation</vt:lpstr>
      <vt:lpstr>PowerPoint Presentation</vt:lpstr>
      <vt:lpstr>PowerPoint Presentation</vt:lpstr>
      <vt:lpstr>Task 1: Foreground detection</vt:lpstr>
      <vt:lpstr>Task 1:  Foreground  Detection</vt:lpstr>
      <vt:lpstr>Task 2: Static Pose</vt:lpstr>
      <vt:lpstr>Task 3: Dynamic Pose</vt:lpstr>
      <vt:lpstr>Sample Images from Training Set</vt:lpstr>
      <vt:lpstr>Pose Estimation Stats</vt:lpstr>
      <vt:lpstr>Task 4: Graphics and map to Mario</vt:lpstr>
      <vt:lpstr>PowerPoint Presentation</vt:lpstr>
      <vt:lpstr>Some of them..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Sayan Mandal</dc:creator>
  <cp:lastModifiedBy>Sayan Mandal</cp:lastModifiedBy>
  <cp:revision>102</cp:revision>
  <dcterms:created xsi:type="dcterms:W3CDTF">2016-11-21T01:59:53Z</dcterms:created>
  <dcterms:modified xsi:type="dcterms:W3CDTF">2016-11-30T05:34:09Z</dcterms:modified>
</cp:coreProperties>
</file>

<file path=docProps/thumbnail.jpeg>
</file>